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0" r:id="rId2"/>
    <p:sldId id="520" r:id="rId3"/>
    <p:sldId id="522" r:id="rId4"/>
    <p:sldId id="524" r:id="rId5"/>
    <p:sldId id="510" r:id="rId6"/>
    <p:sldId id="511" r:id="rId7"/>
    <p:sldId id="513" r:id="rId8"/>
    <p:sldId id="521" r:id="rId9"/>
    <p:sldId id="518" r:id="rId10"/>
    <p:sldId id="519" r:id="rId11"/>
    <p:sldId id="512" r:id="rId12"/>
  </p:sldIdLst>
  <p:sldSz cx="12188825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l Grimm" initials="JGG" lastIdx="2" clrIdx="0">
    <p:extLst>
      <p:ext uri="{19B8F6BF-5375-455C-9EA6-DF929625EA0E}">
        <p15:presenceInfo xmlns:p15="http://schemas.microsoft.com/office/powerpoint/2012/main" userId="Joel Grim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FFFFF"/>
    <a:srgbClr val="093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8"/>
    <p:restoredTop sz="76600"/>
  </p:normalViewPr>
  <p:slideViewPr>
    <p:cSldViewPr>
      <p:cViewPr varScale="1">
        <p:scale>
          <a:sx n="70" d="100"/>
          <a:sy n="70" d="100"/>
        </p:scale>
        <p:origin x="1284" y="7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4576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F294CCFB-749A-2F47-8EBA-00DE4241A4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323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1783C958-1F1B-2347-8B37-D6BC4B56CB4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1225" y="4343400"/>
            <a:ext cx="50323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3700" y="692150"/>
            <a:ext cx="6070600" cy="3416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</p:spTree>
    <p:extLst>
      <p:ext uri="{BB962C8B-B14F-4D97-AF65-F5344CB8AC3E}">
        <p14:creationId xmlns:p14="http://schemas.microsoft.com/office/powerpoint/2010/main" val="3604872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5F1697-B1FD-4BA8-AF78-8F256EB6D420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3927776" y="0"/>
            <a:ext cx="3006424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927776" y="8771255"/>
            <a:ext cx="3006424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214" tIns="0" rIns="19214" bIns="0" anchor="b"/>
          <a:lstStyle/>
          <a:p>
            <a:pPr algn="r"/>
            <a:r>
              <a:rPr lang="en-US" sz="1000" i="1" dirty="0">
                <a:latin typeface="Times New Roman" charset="0"/>
              </a:rPr>
              <a:t>1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8771255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0" y="0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3926170" y="0"/>
            <a:ext cx="3008031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3926170" y="8771255"/>
            <a:ext cx="3008031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214" tIns="0" rIns="19214" bIns="0" anchor="b"/>
          <a:lstStyle/>
          <a:p>
            <a:pPr algn="r"/>
            <a:r>
              <a:rPr lang="en-US" sz="1000" i="1" dirty="0">
                <a:latin typeface="Times New Roman" charset="0"/>
              </a:rPr>
              <a:t>1</a:t>
            </a: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0" y="8771255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0" y="0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30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0525" y="693738"/>
            <a:ext cx="6153150" cy="3462337"/>
          </a:xfrm>
          <a:ln cap="flat"/>
        </p:spPr>
      </p:sp>
      <p:sp>
        <p:nvSpPr>
          <p:cNvPr id="5131" name="Rectangle 1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sz="800" dirty="0"/>
              <a:t>Check distro statement before using:</a:t>
            </a:r>
          </a:p>
          <a:p>
            <a:r>
              <a:rPr lang="en-US" sz="800" dirty="0"/>
              <a:t>DISTRIBUTION STATEMENT A. Approved for pubic release: distribution is unlimited.</a:t>
            </a:r>
          </a:p>
          <a:p>
            <a:r>
              <a:rPr lang="en-US" sz="800" dirty="0"/>
              <a:t>This material is based upon work supported under Air Force Contract No. FA8721-05-C-0002 and/or FA8702-15-D-0001. Any opinions, findings, conclusions or recommendations expressed in this material are those of the author(s) and do not necessarily reflect the views of the U.S. Air Force.</a:t>
            </a:r>
          </a:p>
          <a:p>
            <a:pPr>
              <a:spcBef>
                <a:spcPts val="300"/>
              </a:spcBef>
            </a:pPr>
            <a:r>
              <a:rPr lang="en-US" sz="800" dirty="0"/>
              <a:t>© 2020 Massachusetts Institute of Technology.</a:t>
            </a:r>
          </a:p>
          <a:p>
            <a:pPr>
              <a:spcBef>
                <a:spcPts val="300"/>
              </a:spcBef>
            </a:pPr>
            <a:r>
              <a:rPr lang="en-US" sz="800" dirty="0"/>
              <a:t>Delivered to the U.S. Government with Unlimited Rights, as defined in DFARS Part 252.227-7013 or 7014 (Feb 2014). Notwithstanding any copyright notice, U.S. Government rights in this work are defined by DFARS 252.227-7013 or DFARS 252.227-7014 as detailed above. Use of this work other than as specifically authorized by the U.S. Government may violate any copyrights that exist in this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9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133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130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3489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1188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4607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109183" y="1389888"/>
            <a:ext cx="9970459" cy="1298448"/>
          </a:xfrm>
        </p:spPr>
        <p:txBody>
          <a:bodyPr anchor="b" anchorCtr="0"/>
          <a:lstStyle>
            <a:lvl1pPr>
              <a:lnSpc>
                <a:spcPct val="100000"/>
              </a:lnSpc>
              <a:spcAft>
                <a:spcPts val="600"/>
              </a:spcAft>
              <a:defRPr sz="3600"/>
            </a:lvl1pPr>
          </a:lstStyle>
          <a:p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6202" name="Rectangle 108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09183" y="3008376"/>
            <a:ext cx="9970459" cy="1792224"/>
          </a:xfrm>
          <a:prstGeom prst="rect">
            <a:avLst/>
          </a:prstGeom>
          <a:ln w="12700">
            <a:headEnd type="none" w="sm" len="sm"/>
            <a:tailEnd type="none" w="sm" len="sm"/>
          </a:ln>
        </p:spPr>
        <p:txBody>
          <a:bodyPr lIns="91440" tIns="45720" rIns="91440" bIns="4572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2200"/>
            </a:lvl1pPr>
          </a:lstStyle>
          <a:p>
            <a:r>
              <a:rPr lang="en-US" altLang="en-US"/>
              <a:t>Click to edit Master subtitle style</a:t>
            </a:r>
            <a:endParaRPr lang="en-US" altLang="en-US" dirty="0"/>
          </a:p>
        </p:txBody>
      </p:sp>
      <p:sp>
        <p:nvSpPr>
          <p:cNvPr id="9" name="Freeform 8"/>
          <p:cNvSpPr>
            <a:spLocks/>
          </p:cNvSpPr>
          <p:nvPr userDrawn="1"/>
        </p:nvSpPr>
        <p:spPr bwMode="auto">
          <a:xfrm>
            <a:off x="0" y="950976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auto">
          <a:xfrm>
            <a:off x="0" y="6355080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LL_Logo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6" y="5111496"/>
            <a:ext cx="3429000" cy="34544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="" xmlns:a16="http://schemas.microsoft.com/office/drawing/2014/main" id="{C3A108B2-08C9-D34B-96A6-22B3AB8E75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55535" y="122301"/>
            <a:ext cx="678007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791758" y="1700784"/>
            <a:ext cx="8605310" cy="394106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91758" y="1252728"/>
            <a:ext cx="8605310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791758" y="5705856"/>
            <a:ext cx="8605310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09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082" y="1293094"/>
            <a:ext cx="10915522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5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Arial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5314328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6301" y="1289304"/>
            <a:ext cx="5314328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0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146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46304"/>
            <a:ext cx="9677927" cy="4663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55449" y="594360"/>
            <a:ext cx="9677927" cy="3048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2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24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682496"/>
            <a:ext cx="10921187" cy="4443984"/>
          </a:xfrm>
          <a:prstGeom prst="rect">
            <a:avLst/>
          </a:prstGeom>
        </p:spPr>
        <p:txBody>
          <a:bodyPr anchor="t" anchorCtr="1"/>
          <a:lstStyle>
            <a:lvl1pPr marL="237744" indent="-237744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15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15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15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15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2108667" y="1764792"/>
            <a:ext cx="7959303" cy="377647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108667" y="1316736"/>
            <a:ext cx="7959303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08667" y="5605272"/>
            <a:ext cx="7959303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905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2315877" y="1828800"/>
            <a:ext cx="7581449" cy="334670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15877" y="1371600"/>
            <a:ext cx="7581449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315877" y="5230368"/>
            <a:ext cx="7581449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3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255449" y="100584"/>
            <a:ext cx="9677927" cy="813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0" y="950976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426609" y="6455664"/>
            <a:ext cx="1450470" cy="21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1" i="0" dirty="0"/>
              <a:t>BWSI OV, </a:t>
            </a:r>
            <a:r>
              <a:rPr lang="en-US" altLang="en-US" sz="700" b="1" i="0" dirty="0" err="1"/>
              <a:t>pg</a:t>
            </a:r>
            <a:r>
              <a:rPr lang="en-US" altLang="en-US" sz="700" b="1" i="0" baseline="0" dirty="0"/>
              <a:t> </a:t>
            </a:r>
            <a:fld id="{321F32AB-3DDB-C54A-A434-42EC1FB733CD}" type="slidenum">
              <a:rPr lang="en-US" altLang="en-US" sz="700" b="1" i="0" smtClean="0"/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en-US" sz="700" b="1" i="0" baseline="0" dirty="0"/>
          </a:p>
          <a:p>
            <a:pPr algn="l">
              <a:lnSpc>
                <a:spcPct val="100000"/>
              </a:lnSpc>
            </a:pPr>
            <a:r>
              <a:rPr lang="en-US" altLang="en-US" sz="700" b="1" i="0" baseline="0"/>
              <a:t>JGG 04/28/2020</a:t>
            </a:r>
            <a:endParaRPr lang="en-US" altLang="en-US" sz="700" b="1" i="0" baseline="0" dirty="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0" y="6355080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LL_Logo_alone_blue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46888"/>
            <a:ext cx="548658" cy="531101"/>
          </a:xfrm>
          <a:prstGeom prst="rect">
            <a:avLst/>
          </a:prstGeom>
        </p:spPr>
      </p:pic>
      <p:pic>
        <p:nvPicPr>
          <p:cNvPr id="9" name="Picture 8" descr="LL_Logo_blue_nomark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6473952"/>
            <a:ext cx="2023269" cy="23007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DD982337-22DF-B540-9C7F-56E1DBE635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55535" y="122301"/>
            <a:ext cx="678007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4" r:id="rId4"/>
    <p:sldLayoutId id="2147483662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706" r:id="rId11"/>
  </p:sldLayoutIdLst>
  <p:txStyles>
    <p:titleStyle>
      <a:lvl1pPr algn="ctr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2pPr>
      <a:lvl3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3pPr>
      <a:lvl4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4pPr>
      <a:lvl5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5pPr>
      <a:lvl6pPr marL="4572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6pPr>
      <a:lvl7pPr marL="9144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7pPr>
      <a:lvl8pPr marL="13716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8pPr>
      <a:lvl9pPr marL="18288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862013" indent="-34131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pitchFamily="-110" charset="-128"/>
        </a:defRPr>
      </a:lvl2pPr>
      <a:lvl3pPr marL="1204913" indent="-228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600" b="1">
          <a:solidFill>
            <a:schemeClr val="tx1"/>
          </a:solidFill>
          <a:latin typeface="+mn-lt"/>
          <a:ea typeface="ＭＳ Ｐゴシック" pitchFamily="-110" charset="-128"/>
        </a:defRPr>
      </a:lvl3pPr>
      <a:lvl4pPr marL="1546225" indent="-11906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4pPr>
      <a:lvl5pPr marL="18288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5pPr>
      <a:lvl6pPr marL="22860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6pPr>
      <a:lvl7pPr marL="27432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7pPr>
      <a:lvl8pPr marL="32004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8pPr>
      <a:lvl9pPr marL="3657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="" xmlns:a16="http://schemas.microsoft.com/office/drawing/2014/main" id="{C8B265D1-50D4-4CD1-9A38-FF96FA497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97" y="1371600"/>
            <a:ext cx="83534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14C73114-A5B2-4F3A-BEE8-45A53377203B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1109179" y="3429000"/>
            <a:ext cx="9970459" cy="1792224"/>
          </a:xfrm>
        </p:spPr>
        <p:txBody>
          <a:bodyPr/>
          <a:lstStyle/>
          <a:p>
            <a:r>
              <a:rPr lang="en-US" dirty="0"/>
              <a:t>July 6, 2020</a:t>
            </a:r>
          </a:p>
        </p:txBody>
      </p:sp>
    </p:spTree>
    <p:extLst>
      <p:ext uri="{BB962C8B-B14F-4D97-AF65-F5344CB8AC3E}">
        <p14:creationId xmlns:p14="http://schemas.microsoft.com/office/powerpoint/2010/main" val="30760653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Zoom Exercises: Breakout Rooms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75012" y="2590800"/>
            <a:ext cx="6865504" cy="245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 smtClean="0"/>
              <a:t>Instructor will send you to the breakout room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 smtClean="0"/>
              <a:t>Click the link to go to your group’s Google Doc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 smtClean="0"/>
              <a:t>Record your favorite breakfast food</a:t>
            </a:r>
            <a:br>
              <a:rPr lang="en-US" sz="2000" b="1" dirty="0" smtClean="0"/>
            </a:br>
            <a:r>
              <a:rPr lang="en-US" sz="2000" b="1" dirty="0" smtClean="0"/>
              <a:t>(very important research data)</a:t>
            </a:r>
          </a:p>
        </p:txBody>
      </p:sp>
    </p:spTree>
    <p:extLst>
      <p:ext uri="{BB962C8B-B14F-4D97-AF65-F5344CB8AC3E}">
        <p14:creationId xmlns:p14="http://schemas.microsoft.com/office/powerpoint/2010/main" val="340700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17AAF1-44BD-48D8-9148-DA845CA2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Introductory Ice Breaker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="" xmlns:a16="http://schemas.microsoft.com/office/drawing/2014/main" id="{F0FEE1C6-3B55-4BE9-BD74-D882686ADFDB}"/>
              </a:ext>
            </a:extLst>
          </p:cNvPr>
          <p:cNvSpPr/>
          <p:nvPr/>
        </p:nvSpPr>
        <p:spPr bwMode="auto">
          <a:xfrm>
            <a:off x="2754921" y="1812466"/>
            <a:ext cx="1409963" cy="685800"/>
          </a:xfrm>
          <a:prstGeom prst="diamond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Rain?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="" xmlns:a16="http://schemas.microsoft.com/office/drawing/2014/main" id="{8F47A611-BC4F-4844-BE6C-7912C88A5A63}"/>
              </a:ext>
            </a:extLst>
          </p:cNvPr>
          <p:cNvSpPr/>
          <p:nvPr/>
        </p:nvSpPr>
        <p:spPr bwMode="auto">
          <a:xfrm>
            <a:off x="4171671" y="2980123"/>
            <a:ext cx="2017722" cy="685800"/>
          </a:xfrm>
          <a:prstGeom prst="diamond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Sick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?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="" xmlns:a16="http://schemas.microsoft.com/office/drawing/2014/main" id="{6DA65676-9EF5-4C4B-ADEF-E4F484006FA8}"/>
              </a:ext>
            </a:extLst>
          </p:cNvPr>
          <p:cNvSpPr/>
          <p:nvPr/>
        </p:nvSpPr>
        <p:spPr bwMode="auto">
          <a:xfrm>
            <a:off x="677149" y="2977248"/>
            <a:ext cx="2226266" cy="685800"/>
          </a:xfrm>
          <a:prstGeom prst="diamond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Umbrella?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="" xmlns:a16="http://schemas.microsoft.com/office/drawing/2014/main" id="{D71D9C67-44E2-4046-B0CF-E57FC187A949}"/>
              </a:ext>
            </a:extLst>
          </p:cNvPr>
          <p:cNvSpPr/>
          <p:nvPr/>
        </p:nvSpPr>
        <p:spPr bwMode="auto">
          <a:xfrm>
            <a:off x="1720479" y="4114800"/>
            <a:ext cx="1716157" cy="685800"/>
          </a:xfrm>
          <a:prstGeom prst="diamond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Jacket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?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="" xmlns:a16="http://schemas.microsoft.com/office/drawing/2014/main" id="{CF1619F5-5DDD-4C27-B90D-88FC4CA73C7C}"/>
              </a:ext>
            </a:extLst>
          </p:cNvPr>
          <p:cNvSpPr/>
          <p:nvPr/>
        </p:nvSpPr>
        <p:spPr bwMode="auto">
          <a:xfrm>
            <a:off x="249274" y="4114800"/>
            <a:ext cx="1124764" cy="685800"/>
          </a:xfrm>
          <a:prstGeom prst="round2Diag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Go Outside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B3E23D7A-0170-470E-B8A1-DD24FD2E000B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 bwMode="auto">
          <a:xfrm flipH="1" flipV="1">
            <a:off x="3459903" y="2498266"/>
            <a:ext cx="1720629" cy="48185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028BEE6C-E393-4D92-903A-CCAD9FF6FD7B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 bwMode="auto">
          <a:xfrm flipH="1">
            <a:off x="1790282" y="2498266"/>
            <a:ext cx="1669621" cy="4789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DD9F8160-A873-4EAA-8F0E-B4AF2CC13233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>
            <a:off x="1790282" y="3663048"/>
            <a:ext cx="788276" cy="45175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B489E28E-398A-4E14-8785-ECF6904F6DE2}"/>
              </a:ext>
            </a:extLst>
          </p:cNvPr>
          <p:cNvCxnSpPr>
            <a:cxnSpLocks/>
            <a:stCxn id="6" idx="2"/>
            <a:endCxn id="8" idx="3"/>
          </p:cNvCxnSpPr>
          <p:nvPr/>
        </p:nvCxnSpPr>
        <p:spPr bwMode="auto">
          <a:xfrm flipH="1">
            <a:off x="811656" y="3663048"/>
            <a:ext cx="978626" cy="45175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7" name="Rectangle: Diagonal Corners Rounded 26">
            <a:extLst>
              <a:ext uri="{FF2B5EF4-FFF2-40B4-BE49-F238E27FC236}">
                <a16:creationId xmlns="" xmlns:a16="http://schemas.microsoft.com/office/drawing/2014/main" id="{BCB3BFC1-1F4F-4A2B-BB17-FA2DB3B5F329}"/>
              </a:ext>
            </a:extLst>
          </p:cNvPr>
          <p:cNvSpPr/>
          <p:nvPr/>
        </p:nvSpPr>
        <p:spPr bwMode="auto">
          <a:xfrm>
            <a:off x="3783899" y="4114800"/>
            <a:ext cx="1124764" cy="685800"/>
          </a:xfrm>
          <a:prstGeom prst="round2Diag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Don’t go outside</a:t>
            </a:r>
          </a:p>
        </p:txBody>
      </p:sp>
      <p:sp>
        <p:nvSpPr>
          <p:cNvPr id="28" name="Rectangle: Diagonal Corners Rounded 27">
            <a:extLst>
              <a:ext uri="{FF2B5EF4-FFF2-40B4-BE49-F238E27FC236}">
                <a16:creationId xmlns="" xmlns:a16="http://schemas.microsoft.com/office/drawing/2014/main" id="{7215CD4F-6226-424F-A3ED-0D119A68378F}"/>
              </a:ext>
            </a:extLst>
          </p:cNvPr>
          <p:cNvSpPr/>
          <p:nvPr/>
        </p:nvSpPr>
        <p:spPr bwMode="auto">
          <a:xfrm>
            <a:off x="5408612" y="4114800"/>
            <a:ext cx="1124764" cy="685800"/>
          </a:xfrm>
          <a:prstGeom prst="round2Diag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Go Outside</a:t>
            </a:r>
          </a:p>
        </p:txBody>
      </p:sp>
      <p:sp>
        <p:nvSpPr>
          <p:cNvPr id="29" name="Rectangle: Diagonal Corners Rounded 28">
            <a:extLst>
              <a:ext uri="{FF2B5EF4-FFF2-40B4-BE49-F238E27FC236}">
                <a16:creationId xmlns="" xmlns:a16="http://schemas.microsoft.com/office/drawing/2014/main" id="{E8A922FF-1642-4572-BB16-6CA17884AF4D}"/>
              </a:ext>
            </a:extLst>
          </p:cNvPr>
          <p:cNvSpPr/>
          <p:nvPr/>
        </p:nvSpPr>
        <p:spPr bwMode="auto">
          <a:xfrm>
            <a:off x="1201510" y="5246912"/>
            <a:ext cx="1124764" cy="685800"/>
          </a:xfrm>
          <a:prstGeom prst="round2Diag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Go Outside</a:t>
            </a:r>
          </a:p>
        </p:txBody>
      </p:sp>
      <p:sp>
        <p:nvSpPr>
          <p:cNvPr id="30" name="Rectangle: Diagonal Corners Rounded 29">
            <a:extLst>
              <a:ext uri="{FF2B5EF4-FFF2-40B4-BE49-F238E27FC236}">
                <a16:creationId xmlns="" xmlns:a16="http://schemas.microsoft.com/office/drawing/2014/main" id="{4E38380D-CF03-4931-823E-FB1B76241939}"/>
              </a:ext>
            </a:extLst>
          </p:cNvPr>
          <p:cNvSpPr/>
          <p:nvPr/>
        </p:nvSpPr>
        <p:spPr bwMode="auto">
          <a:xfrm>
            <a:off x="2826222" y="5246912"/>
            <a:ext cx="1267363" cy="685800"/>
          </a:xfrm>
          <a:prstGeom prst="round2Diag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Don’t go outside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7C934661-B6BD-4F94-AEBA-AB691CCA04AE}"/>
              </a:ext>
            </a:extLst>
          </p:cNvPr>
          <p:cNvCxnSpPr>
            <a:cxnSpLocks/>
            <a:stCxn id="5" idx="2"/>
            <a:endCxn id="27" idx="3"/>
          </p:cNvCxnSpPr>
          <p:nvPr/>
        </p:nvCxnSpPr>
        <p:spPr bwMode="auto">
          <a:xfrm flipH="1">
            <a:off x="4346281" y="3665923"/>
            <a:ext cx="834251" cy="44887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EC53C662-1824-4021-BA89-78ECC9881ECB}"/>
              </a:ext>
            </a:extLst>
          </p:cNvPr>
          <p:cNvCxnSpPr>
            <a:cxnSpLocks/>
            <a:stCxn id="5" idx="2"/>
            <a:endCxn id="28" idx="3"/>
          </p:cNvCxnSpPr>
          <p:nvPr/>
        </p:nvCxnSpPr>
        <p:spPr bwMode="auto">
          <a:xfrm>
            <a:off x="5180532" y="3665923"/>
            <a:ext cx="790462" cy="44887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02AD8CAD-60C9-49C4-88B7-2AA2050D0621}"/>
              </a:ext>
            </a:extLst>
          </p:cNvPr>
          <p:cNvCxnSpPr>
            <a:cxnSpLocks/>
            <a:stCxn id="7" idx="2"/>
            <a:endCxn id="29" idx="3"/>
          </p:cNvCxnSpPr>
          <p:nvPr/>
        </p:nvCxnSpPr>
        <p:spPr bwMode="auto">
          <a:xfrm flipH="1">
            <a:off x="1763892" y="4800600"/>
            <a:ext cx="814666" cy="44631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7E61DC6A-5453-4CFB-8819-0FF3BAEBF7B9}"/>
              </a:ext>
            </a:extLst>
          </p:cNvPr>
          <p:cNvCxnSpPr>
            <a:cxnSpLocks/>
            <a:stCxn id="7" idx="2"/>
            <a:endCxn id="30" idx="3"/>
          </p:cNvCxnSpPr>
          <p:nvPr/>
        </p:nvCxnSpPr>
        <p:spPr bwMode="auto">
          <a:xfrm>
            <a:off x="2578558" y="4800600"/>
            <a:ext cx="881346" cy="44631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5B6F49B2-E095-4A0C-A4B8-11C7E0CBB8BF}"/>
              </a:ext>
            </a:extLst>
          </p:cNvPr>
          <p:cNvSpPr txBox="1"/>
          <p:nvPr/>
        </p:nvSpPr>
        <p:spPr>
          <a:xfrm>
            <a:off x="2063231" y="1249961"/>
            <a:ext cx="265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Should I Go Outside?</a:t>
            </a:r>
          </a:p>
        </p:txBody>
      </p:sp>
      <p:graphicFrame>
        <p:nvGraphicFramePr>
          <p:cNvPr id="46" name="Table 46">
            <a:extLst>
              <a:ext uri="{FF2B5EF4-FFF2-40B4-BE49-F238E27FC236}">
                <a16:creationId xmlns="" xmlns:a16="http://schemas.microsoft.com/office/drawing/2014/main" id="{270F6D1A-80DA-426A-9D3F-D9F37F404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264741"/>
              </p:ext>
            </p:extLst>
          </p:nvPr>
        </p:nvGraphicFramePr>
        <p:xfrm>
          <a:off x="6650894" y="1047937"/>
          <a:ext cx="5437994" cy="518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997">
                  <a:extLst>
                    <a:ext uri="{9D8B030D-6E8A-4147-A177-3AD203B41FA5}">
                      <a16:colId xmlns="" xmlns:a16="http://schemas.microsoft.com/office/drawing/2014/main" val="2619104169"/>
                    </a:ext>
                  </a:extLst>
                </a:gridCol>
                <a:gridCol w="2718997">
                  <a:extLst>
                    <a:ext uri="{9D8B030D-6E8A-4147-A177-3AD203B41FA5}">
                      <a16:colId xmlns="" xmlns:a16="http://schemas.microsoft.com/office/drawing/2014/main" val="20243570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3641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21085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69732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Student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3061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</a:t>
                      </a:r>
                      <a:r>
                        <a:rPr lang="en-US" baseline="0" dirty="0" smtClean="0"/>
                        <a:t>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21188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Student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1745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Student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398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Student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Student 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8056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Student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Student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94114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Student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Student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13940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Student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Student 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3047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Student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Student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7739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Student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Student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71959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Student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3683690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00DD9875-3F18-49A8-8AA5-BE356412D3A1}"/>
              </a:ext>
            </a:extLst>
          </p:cNvPr>
          <p:cNvSpPr txBox="1"/>
          <p:nvPr/>
        </p:nvSpPr>
        <p:spPr>
          <a:xfrm>
            <a:off x="2212514" y="2480460"/>
            <a:ext cx="54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yes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9D8EB3C8-F8B8-4A3A-A507-F7CC0AB78FEC}"/>
              </a:ext>
            </a:extLst>
          </p:cNvPr>
          <p:cNvSpPr txBox="1"/>
          <p:nvPr/>
        </p:nvSpPr>
        <p:spPr>
          <a:xfrm>
            <a:off x="892530" y="3641277"/>
            <a:ext cx="54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yes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A1EA08-9010-4704-96CC-7215B55290E5}"/>
              </a:ext>
            </a:extLst>
          </p:cNvPr>
          <p:cNvSpPr txBox="1"/>
          <p:nvPr/>
        </p:nvSpPr>
        <p:spPr>
          <a:xfrm>
            <a:off x="1732682" y="4795160"/>
            <a:ext cx="54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yes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D1AF1E-E1EE-45F3-A09A-ADFB1B1C4565}"/>
              </a:ext>
            </a:extLst>
          </p:cNvPr>
          <p:cNvSpPr txBox="1"/>
          <p:nvPr/>
        </p:nvSpPr>
        <p:spPr>
          <a:xfrm>
            <a:off x="4281244" y="3641277"/>
            <a:ext cx="54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yes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2F7BBB84-92EE-4048-9953-EBE9CB43977C}"/>
              </a:ext>
            </a:extLst>
          </p:cNvPr>
          <p:cNvSpPr txBox="1"/>
          <p:nvPr/>
        </p:nvSpPr>
        <p:spPr>
          <a:xfrm>
            <a:off x="4164884" y="2480460"/>
            <a:ext cx="54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no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EA8DB53-C956-46F7-B31E-55F849888AE7}"/>
              </a:ext>
            </a:extLst>
          </p:cNvPr>
          <p:cNvSpPr txBox="1"/>
          <p:nvPr/>
        </p:nvSpPr>
        <p:spPr>
          <a:xfrm>
            <a:off x="5450609" y="3641277"/>
            <a:ext cx="54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no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244F0B65-4FC7-4C2F-95D0-35D35FBD1327}"/>
              </a:ext>
            </a:extLst>
          </p:cNvPr>
          <p:cNvSpPr txBox="1"/>
          <p:nvPr/>
        </p:nvSpPr>
        <p:spPr>
          <a:xfrm>
            <a:off x="2063231" y="3645186"/>
            <a:ext cx="54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no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76FD4848-58A8-4ACA-9A5E-5CD891E80D24}"/>
              </a:ext>
            </a:extLst>
          </p:cNvPr>
          <p:cNvSpPr txBox="1"/>
          <p:nvPr/>
        </p:nvSpPr>
        <p:spPr>
          <a:xfrm>
            <a:off x="2956361" y="4797880"/>
            <a:ext cx="54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89105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9F0D9D-EE0E-45ED-911C-23B0F24C7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Medlytics!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9498474-50FD-4456-B818-C3C4FA61D7A0}"/>
              </a:ext>
            </a:extLst>
          </p:cNvPr>
          <p:cNvSpPr txBox="1"/>
          <p:nvPr/>
        </p:nvSpPr>
        <p:spPr>
          <a:xfrm>
            <a:off x="1751013" y="3348177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Jordan Montgomery</a:t>
            </a:r>
          </a:p>
          <a:p>
            <a:pPr algn="ctr"/>
            <a:r>
              <a:rPr lang="en-US" sz="1600" b="1" dirty="0"/>
              <a:t>MIT Lincoln Laboratory</a:t>
            </a: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0BA9B80-26D8-490A-AE55-666266EBD63C}"/>
              </a:ext>
            </a:extLst>
          </p:cNvPr>
          <p:cNvSpPr txBox="1"/>
          <p:nvPr/>
        </p:nvSpPr>
        <p:spPr>
          <a:xfrm>
            <a:off x="1836737" y="1156863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Lead Instructor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1C2466E-39F9-4383-B16F-DEDB0D5831F1}"/>
              </a:ext>
            </a:extLst>
          </p:cNvPr>
          <p:cNvSpPr txBox="1"/>
          <p:nvPr/>
        </p:nvSpPr>
        <p:spPr>
          <a:xfrm>
            <a:off x="7606292" y="3348177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Jeffrey Arena</a:t>
            </a:r>
          </a:p>
          <a:p>
            <a:pPr algn="ctr"/>
            <a:r>
              <a:rPr lang="en-US" sz="1600" b="1" dirty="0"/>
              <a:t>MIT Lincoln Laboratory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5AE4A1B-B477-4AFB-A4EE-9F0084840AB7}"/>
              </a:ext>
            </a:extLst>
          </p:cNvPr>
          <p:cNvSpPr txBox="1"/>
          <p:nvPr/>
        </p:nvSpPr>
        <p:spPr>
          <a:xfrm>
            <a:off x="7692016" y="1156863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Assistant Instructor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2FE6D2C-2285-406B-800F-1B2AA33FF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2" y="1676400"/>
            <a:ext cx="1600200" cy="160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F73FDFB-ECC4-44D5-816F-9A5138A5D1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33"/>
          <a:stretch/>
        </p:blipFill>
        <p:spPr>
          <a:xfrm>
            <a:off x="8063491" y="1676400"/>
            <a:ext cx="1600200" cy="1600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7E127AC-7194-4EA3-B353-BF3449524208}"/>
              </a:ext>
            </a:extLst>
          </p:cNvPr>
          <p:cNvSpPr txBox="1"/>
          <p:nvPr/>
        </p:nvSpPr>
        <p:spPr>
          <a:xfrm>
            <a:off x="6525884" y="3932952"/>
            <a:ext cx="46754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effectLst/>
                <a:latin typeface="+mn-lt"/>
              </a:rPr>
              <a:t>Facts about me from when I was a high schooler: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+mn-lt"/>
              </a:rPr>
              <a:t>I had 3 ACL surgeries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+mn-lt"/>
              </a:rPr>
              <a:t>My favorite high school project was World War II based card game based on Magic: The Gathering</a:t>
            </a:r>
          </a:p>
          <a:p>
            <a:r>
              <a:rPr lang="en-US" sz="1400" b="1" i="0" dirty="0">
                <a:effectLst/>
                <a:latin typeface="+mn-lt"/>
              </a:rPr>
              <a:t>And one more from after high school...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+mn-lt"/>
              </a:rPr>
              <a:t>In my free time, I enjoy playing the banjo</a:t>
            </a:r>
            <a:endParaRPr lang="en-US" sz="1400" b="1" dirty="0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C599717-A3CA-4484-BDA2-86E092405CAA}"/>
              </a:ext>
            </a:extLst>
          </p:cNvPr>
          <p:cNvSpPr txBox="1"/>
          <p:nvPr/>
        </p:nvSpPr>
        <p:spPr>
          <a:xfrm>
            <a:off x="670605" y="3929194"/>
            <a:ext cx="46754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effectLst/>
                <a:latin typeface="+mn-lt"/>
              </a:rPr>
              <a:t>Fun facts about me, when I was a high schooler: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+mn-lt"/>
              </a:rPr>
              <a:t>I played in the high school pep-band and ran on the cross country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+mn-lt"/>
              </a:rPr>
              <a:t>My friends and I would often get together for "jam sessions" (my instrument of choice was my Roland synthesizer) </a:t>
            </a:r>
          </a:p>
          <a:p>
            <a:r>
              <a:rPr lang="en-US" sz="1400" b="1" dirty="0">
                <a:latin typeface="+mn-lt"/>
              </a:rPr>
              <a:t>A</a:t>
            </a:r>
            <a:r>
              <a:rPr lang="en-US" sz="1400" b="1" i="0" dirty="0">
                <a:effectLst/>
                <a:latin typeface="+mn-lt"/>
              </a:rPr>
              <a:t>nd one fact from much later than high school...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+mn-lt"/>
              </a:rPr>
              <a:t>Bioshock Infinite is the most mind-blowing game I have ever played</a:t>
            </a:r>
            <a:endParaRPr lang="en-US" sz="1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668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9F0D9D-EE0E-45ED-911C-23B0F24C7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Medlytics!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9498474-50FD-4456-B818-C3C4FA61D7A0}"/>
              </a:ext>
            </a:extLst>
          </p:cNvPr>
          <p:cNvSpPr txBox="1"/>
          <p:nvPr/>
        </p:nvSpPr>
        <p:spPr>
          <a:xfrm>
            <a:off x="1751013" y="3348177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Thomas Curtis</a:t>
            </a:r>
          </a:p>
          <a:p>
            <a:pPr algn="ctr"/>
            <a:r>
              <a:rPr lang="en-US" sz="1600" b="1" dirty="0"/>
              <a:t>MIT Lincoln Laboratory</a:t>
            </a: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0BA9B80-26D8-490A-AE55-666266EBD63C}"/>
              </a:ext>
            </a:extLst>
          </p:cNvPr>
          <p:cNvSpPr txBox="1"/>
          <p:nvPr/>
        </p:nvSpPr>
        <p:spPr>
          <a:xfrm>
            <a:off x="1836737" y="1156863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Assistant Instructor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1C2466E-39F9-4383-B16F-DEDB0D5831F1}"/>
              </a:ext>
            </a:extLst>
          </p:cNvPr>
          <p:cNvSpPr txBox="1"/>
          <p:nvPr/>
        </p:nvSpPr>
        <p:spPr>
          <a:xfrm>
            <a:off x="7606292" y="3348177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Marianne Procopio</a:t>
            </a:r>
          </a:p>
          <a:p>
            <a:pPr algn="ctr"/>
            <a:r>
              <a:rPr lang="en-US" sz="1600" b="1" dirty="0"/>
              <a:t>MIT Lincoln Laboratory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5AE4A1B-B477-4AFB-A4EE-9F0084840AB7}"/>
              </a:ext>
            </a:extLst>
          </p:cNvPr>
          <p:cNvSpPr txBox="1"/>
          <p:nvPr/>
        </p:nvSpPr>
        <p:spPr>
          <a:xfrm>
            <a:off x="7692016" y="1156863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Assistant Instructor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397AE5D-5273-4BD4-ABBD-B635797D5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7" b="17893"/>
          <a:stretch/>
        </p:blipFill>
        <p:spPr>
          <a:xfrm>
            <a:off x="8063491" y="1676400"/>
            <a:ext cx="1600200" cy="1600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7E127AC-7194-4EA3-B353-BF3449524208}"/>
              </a:ext>
            </a:extLst>
          </p:cNvPr>
          <p:cNvSpPr txBox="1"/>
          <p:nvPr/>
        </p:nvSpPr>
        <p:spPr>
          <a:xfrm>
            <a:off x="6525884" y="3932952"/>
            <a:ext cx="4675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+mn-lt"/>
              </a:rPr>
              <a:t>Will be dropping in and out to help throughout the next 4 weeks!</a:t>
            </a:r>
            <a:endParaRPr lang="en-US" sz="1400" b="1" dirty="0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C599717-A3CA-4484-BDA2-86E092405CAA}"/>
              </a:ext>
            </a:extLst>
          </p:cNvPr>
          <p:cNvSpPr txBox="1"/>
          <p:nvPr/>
        </p:nvSpPr>
        <p:spPr>
          <a:xfrm>
            <a:off x="670605" y="3929194"/>
            <a:ext cx="467541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chemeClr val="tx2"/>
                </a:solidFill>
                <a:effectLst/>
                <a:latin typeface="+mn-lt"/>
              </a:rPr>
              <a:t>From High School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tx2"/>
                </a:solidFill>
                <a:effectLst/>
                <a:latin typeface="+mn-lt"/>
              </a:rPr>
              <a:t>I spent all my free time at school playing card games in the cafeteria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tx2"/>
                </a:solidFill>
                <a:effectLst/>
                <a:latin typeface="+mn-lt"/>
              </a:rPr>
              <a:t>Instead of the usual rubber band catapult, I built a string-torsion </a:t>
            </a:r>
            <a:r>
              <a:rPr lang="en-US" sz="1400" b="1" i="0" dirty="0" err="1">
                <a:solidFill>
                  <a:schemeClr val="tx2"/>
                </a:solidFill>
                <a:effectLst/>
                <a:latin typeface="+mn-lt"/>
              </a:rPr>
              <a:t>onager</a:t>
            </a:r>
            <a:r>
              <a:rPr lang="en-US" sz="1400" b="1" i="0" dirty="0">
                <a:solidFill>
                  <a:schemeClr val="tx2"/>
                </a:solidFill>
                <a:effectLst/>
                <a:latin typeface="+mn-lt"/>
              </a:rPr>
              <a:t> for physics class (no bonus points, sadly) </a:t>
            </a:r>
          </a:p>
          <a:p>
            <a:r>
              <a:rPr lang="en-US" sz="1400" b="1" i="0" dirty="0">
                <a:solidFill>
                  <a:schemeClr val="tx2"/>
                </a:solidFill>
                <a:effectLst/>
                <a:latin typeface="+mn-lt"/>
              </a:rPr>
              <a:t>From Later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tx2"/>
                </a:solidFill>
                <a:effectLst/>
                <a:latin typeface="+mn-lt"/>
              </a:rPr>
              <a:t>I bake homemade pizza every Sunday</a:t>
            </a:r>
            <a:endParaRPr lang="en-US" sz="14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A517F66-5B97-48D1-B9FE-C12EFE6C5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212" y="16764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7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9F0D9D-EE0E-45ED-911C-23B0F24C7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Medlytics!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9A1B22C-9A17-4035-916E-E5020AF4AB79}"/>
              </a:ext>
            </a:extLst>
          </p:cNvPr>
          <p:cNvSpPr txBox="1"/>
          <p:nvPr/>
        </p:nvSpPr>
        <p:spPr>
          <a:xfrm>
            <a:off x="1255449" y="3353845"/>
            <a:ext cx="160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Emily Tan</a:t>
            </a:r>
          </a:p>
          <a:p>
            <a:pPr algn="ctr"/>
            <a:r>
              <a:rPr lang="en-US" sz="1400" b="1" dirty="0"/>
              <a:t>Georgia Tech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D2C5DF5-D607-4F51-A191-A5B53E75D73C}"/>
              </a:ext>
            </a:extLst>
          </p:cNvPr>
          <p:cNvSpPr txBox="1"/>
          <p:nvPr/>
        </p:nvSpPr>
        <p:spPr>
          <a:xfrm>
            <a:off x="4784724" y="1156863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Teaching Assistants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665F0D5-0AED-49F5-AEF6-53DEF44DC504}"/>
              </a:ext>
            </a:extLst>
          </p:cNvPr>
          <p:cNvSpPr txBox="1"/>
          <p:nvPr/>
        </p:nvSpPr>
        <p:spPr>
          <a:xfrm>
            <a:off x="9333175" y="3352391"/>
            <a:ext cx="160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Sharvil</a:t>
            </a:r>
            <a:r>
              <a:rPr lang="en-US" sz="1400" b="1" dirty="0"/>
              <a:t> </a:t>
            </a:r>
            <a:r>
              <a:rPr lang="en-US" sz="1400" b="1" dirty="0" err="1"/>
              <a:t>Trifale</a:t>
            </a:r>
            <a:endParaRPr lang="en-US" sz="1400" b="1" dirty="0"/>
          </a:p>
          <a:p>
            <a:pPr algn="ctr"/>
            <a:r>
              <a:rPr lang="en-US" sz="1400" b="1" dirty="0"/>
              <a:t>UC Berkeley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E3A8E9C-7C58-4729-AEB3-93C3AA67CF6E}"/>
              </a:ext>
            </a:extLst>
          </p:cNvPr>
          <p:cNvSpPr txBox="1"/>
          <p:nvPr/>
        </p:nvSpPr>
        <p:spPr>
          <a:xfrm>
            <a:off x="4578345" y="3352391"/>
            <a:ext cx="303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Ujwal</a:t>
            </a:r>
            <a:r>
              <a:rPr lang="en-US" sz="1400" b="1" dirty="0"/>
              <a:t> Pandey</a:t>
            </a:r>
          </a:p>
          <a:p>
            <a:pPr algn="ctr"/>
            <a:r>
              <a:rPr lang="en-US" sz="1400" b="1" dirty="0"/>
              <a:t>Rensselaer Polytechnic Institute</a:t>
            </a:r>
            <a:endParaRPr lang="en-US" sz="1400" dirty="0"/>
          </a:p>
        </p:txBody>
      </p:sp>
      <p:pic>
        <p:nvPicPr>
          <p:cNvPr id="35" name="Picture 34" descr="A person wearing a purple shirt and smiling at the camera&#10;&#10;Description automatically generated">
            <a:extLst>
              <a:ext uri="{FF2B5EF4-FFF2-40B4-BE49-F238E27FC236}">
                <a16:creationId xmlns="" xmlns:a16="http://schemas.microsoft.com/office/drawing/2014/main" id="{6754B4D2-E663-4C8B-90FC-238C4D2607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1" t="9696" r="10814" b="10978"/>
          <a:stretch/>
        </p:blipFill>
        <p:spPr>
          <a:xfrm>
            <a:off x="9333175" y="1684020"/>
            <a:ext cx="1600201" cy="1600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298A6F6E-B6F8-431E-B249-744C544524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67" t="7509" r="24613" b="10468"/>
          <a:stretch/>
        </p:blipFill>
        <p:spPr>
          <a:xfrm>
            <a:off x="1255449" y="1684020"/>
            <a:ext cx="1600201" cy="160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FB91A6B-DF07-47A6-A254-9E0219AF5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343" y="1684020"/>
            <a:ext cx="1602135" cy="1600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089CB16E-EEBE-41BF-A1DB-F92464AE6159}"/>
              </a:ext>
            </a:extLst>
          </p:cNvPr>
          <p:cNvSpPr txBox="1"/>
          <p:nvPr/>
        </p:nvSpPr>
        <p:spPr>
          <a:xfrm>
            <a:off x="4527712" y="3943782"/>
            <a:ext cx="313338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+mn-lt"/>
              </a:rPr>
              <a:t>College highlights: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Co-Founded Putnam mathematics club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Have danced on stage with a TED onesie </a:t>
            </a:r>
          </a:p>
          <a:p>
            <a:r>
              <a:rPr lang="en-US" sz="1400" b="1" dirty="0">
                <a:latin typeface="+mn-lt"/>
              </a:rPr>
              <a:t>In quarantine: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Been doing calisthenics!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C46E18F8-39D6-4A79-84D8-EDE4D5D01889}"/>
              </a:ext>
            </a:extLst>
          </p:cNvPr>
          <p:cNvSpPr txBox="1"/>
          <p:nvPr/>
        </p:nvSpPr>
        <p:spPr>
          <a:xfrm>
            <a:off x="488854" y="3943782"/>
            <a:ext cx="313337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+mn-lt"/>
              </a:rPr>
              <a:t>College highlights: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+mn-lt"/>
              </a:rPr>
              <a:t>HackGT</a:t>
            </a:r>
            <a:r>
              <a:rPr lang="en-US" sz="1400" b="1" dirty="0">
                <a:latin typeface="+mn-lt"/>
              </a:rPr>
              <a:t> organizer (Operations)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Sunrise hikes, mahjong, </a:t>
            </a:r>
            <a:r>
              <a:rPr lang="en-US" sz="1400" b="1" dirty="0" err="1">
                <a:latin typeface="+mn-lt"/>
              </a:rPr>
              <a:t>tetris</a:t>
            </a:r>
            <a:endParaRPr lang="en-US" sz="1400" b="1" dirty="0">
              <a:latin typeface="+mn-lt"/>
            </a:endParaRPr>
          </a:p>
          <a:p>
            <a:r>
              <a:rPr lang="en-US" sz="1400" b="1" dirty="0">
                <a:latin typeface="+mn-lt"/>
              </a:rPr>
              <a:t>In quarantine: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Making bubble tea from scratch (including the pearls </a:t>
            </a:r>
            <a:r>
              <a:rPr lang="en-US" sz="1400" b="1" dirty="0" err="1">
                <a:latin typeface="+mn-lt"/>
              </a:rPr>
              <a:t>uwu</a:t>
            </a:r>
            <a:r>
              <a:rPr lang="en-US" sz="1400" b="1" dirty="0">
                <a:latin typeface="+mn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20CFC06-21DF-4C4F-9C4B-64A8E2B5C564}"/>
              </a:ext>
            </a:extLst>
          </p:cNvPr>
          <p:cNvSpPr txBox="1"/>
          <p:nvPr/>
        </p:nvSpPr>
        <p:spPr>
          <a:xfrm>
            <a:off x="8566582" y="3943782"/>
            <a:ext cx="31333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Competed in chess tournaments (feel free to challenge me!)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love to play the violin (Favorite music piece I like to play is Pirates of the Caribbean!)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visited various National Parks (latest is Acadia National Park)</a:t>
            </a:r>
            <a:endParaRPr lang="en-US" sz="1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742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32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C4A96D-6E90-4027-B850-8A0997AFC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21E877-89F9-4045-812B-F3D307007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18" y="1371600"/>
            <a:ext cx="10921187" cy="813816"/>
          </a:xfrm>
        </p:spPr>
        <p:txBody>
          <a:bodyPr/>
          <a:lstStyle/>
          <a:p>
            <a:r>
              <a:rPr lang="en-US" dirty="0"/>
              <a:t>Monday - Wednesday/Thursday: Lessons via interactive lectures and coding exercises</a:t>
            </a:r>
          </a:p>
          <a:p>
            <a:r>
              <a:rPr lang="en-US" dirty="0"/>
              <a:t>Thursday - Friday: Challenge project group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0B769879-96B8-4477-839A-8F52AA449448}"/>
              </a:ext>
            </a:extLst>
          </p:cNvPr>
          <p:cNvSpPr txBox="1">
            <a:spLocks/>
          </p:cNvSpPr>
          <p:nvPr/>
        </p:nvSpPr>
        <p:spPr>
          <a:xfrm>
            <a:off x="633818" y="2185416"/>
            <a:ext cx="10921187" cy="2157984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endParaRPr lang="en-US" kern="0" dirty="0"/>
          </a:p>
          <a:p>
            <a:r>
              <a:rPr lang="en-US" kern="0" dirty="0"/>
              <a:t>Daily Schedule</a:t>
            </a:r>
            <a:endParaRPr lang="en-US" i="1" kern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kern="0" dirty="0"/>
              <a:t>10am – 12:30pm EST: Class time (with a guest seminar most days Weeks 1 &amp; 2)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kern="0" dirty="0"/>
              <a:t>12:30pm – 1:30pm EST: BWSI-wide seminar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kern="0" dirty="0"/>
              <a:t>1:30pm – 2pm EST: Lunch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kern="0" dirty="0"/>
              <a:t>2pm – 5pm EST: Class time (with a guest seminar most days Weeks 3 &amp; 4)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9422E9CF-DF65-426D-9FC1-7F646A06764D}"/>
              </a:ext>
            </a:extLst>
          </p:cNvPr>
          <p:cNvSpPr txBox="1">
            <a:spLocks/>
          </p:cNvSpPr>
          <p:nvPr/>
        </p:nvSpPr>
        <p:spPr>
          <a:xfrm>
            <a:off x="633818" y="4343400"/>
            <a:ext cx="10921187" cy="175107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>
              <a:buNone/>
            </a:pPr>
            <a:endParaRPr lang="en-US" kern="0" dirty="0"/>
          </a:p>
          <a:p>
            <a:r>
              <a:rPr lang="en-US" kern="0" dirty="0"/>
              <a:t>Office Hours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kern="0" dirty="0"/>
              <a:t>Monday - Friday: 6pm – 8pm EST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kern="0" dirty="0"/>
              <a:t>We will be answering questions in the #help channels during this time. You can still leave questions outside regular hours, but we may not be able to answer them right away.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 kern="0" dirty="0"/>
          </a:p>
          <a:p>
            <a:pPr>
              <a:buFont typeface="Arial" panose="020B0604020202020204" pitchFamily="34" charset="0"/>
              <a:buChar char="•"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69651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C1DA2-34B9-4601-AA5D-82F9B481B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and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EFEE3A1-500D-4FAB-9A4D-412E66A0F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1301496"/>
          </a:xfrm>
        </p:spPr>
        <p:txBody>
          <a:bodyPr/>
          <a:lstStyle/>
          <a:p>
            <a:r>
              <a:rPr lang="en-US" dirty="0"/>
              <a:t>Join class on time</a:t>
            </a:r>
          </a:p>
          <a:p>
            <a:pPr lvl="1"/>
            <a:r>
              <a:rPr lang="en-US" dirty="0"/>
              <a:t>We’ll be taking attendance at the </a:t>
            </a:r>
            <a:r>
              <a:rPr lang="en-US" u="sng" dirty="0"/>
              <a:t>start of each day</a:t>
            </a:r>
            <a:r>
              <a:rPr lang="en-US" dirty="0"/>
              <a:t> and </a:t>
            </a:r>
            <a:r>
              <a:rPr lang="en-US" u="sng" dirty="0"/>
              <a:t>after breaks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you need to be AFK for a few minutes for a bathroom break or anything else, you have to </a:t>
            </a:r>
            <a:r>
              <a:rPr lang="en-US" u="sng" dirty="0"/>
              <a:t>turn off your video and stay muted</a:t>
            </a:r>
            <a:r>
              <a:rPr lang="en-US" dirty="0"/>
              <a:t> to let us know.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9F772ED4-8C93-4396-B36F-B223C7294388}"/>
              </a:ext>
            </a:extLst>
          </p:cNvPr>
          <p:cNvSpPr txBox="1">
            <a:spLocks/>
          </p:cNvSpPr>
          <p:nvPr/>
        </p:nvSpPr>
        <p:spPr>
          <a:xfrm>
            <a:off x="633816" y="2644358"/>
            <a:ext cx="10921187" cy="38709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kern="0" dirty="0"/>
              <a:t>Be courteous, be kind – no drama!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15A44BF-06B2-4C52-9423-68F47DD7400F}"/>
              </a:ext>
            </a:extLst>
          </p:cNvPr>
          <p:cNvSpPr txBox="1">
            <a:spLocks/>
          </p:cNvSpPr>
          <p:nvPr/>
        </p:nvSpPr>
        <p:spPr>
          <a:xfrm>
            <a:off x="633815" y="3085012"/>
            <a:ext cx="10921187" cy="1213104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kern="0" dirty="0"/>
              <a:t>Keep your mic muted during class sessions unless you have a question</a:t>
            </a:r>
          </a:p>
          <a:p>
            <a:pPr lvl="1"/>
            <a:r>
              <a:rPr lang="en-US" sz="1800" kern="0" dirty="0"/>
              <a:t>Your dog may start barking, or your guardian might peep into your room to give you a bowl of cut fruit… It’s ok! Background noise is inevitable with everyone joining from home, so we want to minimize the number of distractions during lectures as much as possible.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B477B2E6-0846-4D45-9594-331921CEB9E9}"/>
              </a:ext>
            </a:extLst>
          </p:cNvPr>
          <p:cNvSpPr txBox="1">
            <a:spLocks/>
          </p:cNvSpPr>
          <p:nvPr/>
        </p:nvSpPr>
        <p:spPr>
          <a:xfrm>
            <a:off x="633815" y="4351674"/>
            <a:ext cx="10921187" cy="185013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kern="0" dirty="0"/>
              <a:t>Do not PM staff one-on-one</a:t>
            </a:r>
          </a:p>
          <a:p>
            <a:pPr lvl="1"/>
            <a:r>
              <a:rPr lang="en-US" sz="1800" kern="0" dirty="0"/>
              <a:t>Contact us with general questions by </a:t>
            </a:r>
            <a:r>
              <a:rPr lang="en-US" sz="1800" u="sng" kern="0" dirty="0"/>
              <a:t>pinging us in #general-chat with an @ mention</a:t>
            </a:r>
            <a:r>
              <a:rPr lang="en-US" sz="1800" kern="0" dirty="0"/>
              <a:t>. (@Instructor, @TA, or @ a specific person if needed) </a:t>
            </a:r>
          </a:p>
          <a:p>
            <a:pPr lvl="1"/>
            <a:r>
              <a:rPr lang="en-US" sz="1800" kern="0" dirty="0"/>
              <a:t>If you’re uncomfortable sending a message or question to an entire channel, we’ve set up private channels for each of you that will only include you and TAs (an instructor can be added if requested).</a:t>
            </a:r>
          </a:p>
          <a:p>
            <a:pPr lvl="1"/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399065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592CB3-F2B3-4B54-940D-1550AB5A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EE35D3C-B232-49D3-8A63-02902C5EA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012" y="2362200"/>
            <a:ext cx="5638800" cy="3048000"/>
          </a:xfrm>
        </p:spPr>
        <p:txBody>
          <a:bodyPr/>
          <a:lstStyle/>
          <a:p>
            <a:r>
              <a:rPr lang="en-US" dirty="0"/>
              <a:t>Preferred </a:t>
            </a:r>
            <a:r>
              <a:rPr lang="en-US" dirty="0" smtClean="0"/>
              <a:t>name</a:t>
            </a:r>
            <a:endParaRPr lang="en-US" dirty="0"/>
          </a:p>
          <a:p>
            <a:r>
              <a:rPr lang="en-US" dirty="0"/>
              <a:t>Grade</a:t>
            </a:r>
          </a:p>
          <a:p>
            <a:r>
              <a:rPr lang="en-US" dirty="0"/>
              <a:t>Where you’re from</a:t>
            </a:r>
          </a:p>
          <a:p>
            <a:r>
              <a:rPr lang="en-US" dirty="0"/>
              <a:t>1 interesting thing about yourself and/or favorite comfort food</a:t>
            </a:r>
          </a:p>
          <a:p>
            <a:r>
              <a:rPr lang="en-US" dirty="0"/>
              <a:t>Popcorn someone who hasn’t gone yet</a:t>
            </a:r>
          </a:p>
        </p:txBody>
      </p:sp>
    </p:spTree>
    <p:extLst>
      <p:ext uri="{BB962C8B-B14F-4D97-AF65-F5344CB8AC3E}">
        <p14:creationId xmlns:p14="http://schemas.microsoft.com/office/powerpoint/2010/main" val="47977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Zoom Exercises: Raising Your Hand,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5264" y="1361014"/>
            <a:ext cx="6453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Click “Participants” to open up some extra options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799083" y="1246257"/>
            <a:ext cx="3773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Use the “Raise Hand” button to get instructors attention</a:t>
            </a:r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244" y="2219404"/>
            <a:ext cx="3038554" cy="154289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616" y="2012807"/>
            <a:ext cx="5100992" cy="327920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 bwMode="auto">
          <a:xfrm>
            <a:off x="4796178" y="4739582"/>
            <a:ext cx="1448430" cy="55193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flipV="1">
            <a:off x="6244608" y="2219404"/>
            <a:ext cx="1971636" cy="252017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6244608" y="3762297"/>
            <a:ext cx="1971636" cy="152922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320078" y="5486400"/>
            <a:ext cx="554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Were you awake before 9:30 AM EDT today?</a:t>
            </a:r>
          </a:p>
          <a:p>
            <a:pPr algn="ctr"/>
            <a:r>
              <a:rPr lang="en-US" sz="2000" b="1" dirty="0" smtClean="0"/>
              <a:t>Click “yes” or “no”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3256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Zoom Exercises: Instructors Posting Polls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6" y="1575414"/>
            <a:ext cx="3666768" cy="36576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Funniest Coronavirus Memes to Get Through Your Day | Funny COVID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561" y="1575414"/>
            <a:ext cx="3657600" cy="3657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3635" y="1066800"/>
            <a:ext cx="444352" cy="43241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731892" y="1066800"/>
            <a:ext cx="444352" cy="43241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B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403561" y="1092507"/>
            <a:ext cx="444352" cy="43241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C</a:t>
            </a:r>
            <a:endParaRPr 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-1" y="5693973"/>
            <a:ext cx="12188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Which meme wins?</a:t>
            </a:r>
            <a:endParaRPr lang="en-US" sz="2000" b="1" dirty="0"/>
          </a:p>
        </p:txBody>
      </p:sp>
      <p:pic>
        <p:nvPicPr>
          <p:cNvPr id="2054" name="Picture 6" descr="23 Funny Memes about Life Awkward moments | Stupid funny meme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892" y="1575414"/>
            <a:ext cx="2878931" cy="3657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89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ncoln_2012_v16x9">
  <a:themeElements>
    <a:clrScheme name="Custom 1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Lincoln_2012_v16x9</Template>
  <TotalTime>2346</TotalTime>
  <Pages>1</Pages>
  <Words>1006</Words>
  <Application>Microsoft Office PowerPoint</Application>
  <PresentationFormat>Custom</PresentationFormat>
  <Paragraphs>154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ＭＳ Ｐゴシック</vt:lpstr>
      <vt:lpstr>Arial</vt:lpstr>
      <vt:lpstr>Times New Roman</vt:lpstr>
      <vt:lpstr>Wingdings</vt:lpstr>
      <vt:lpstr>Lincoln_2012_v16x9</vt:lpstr>
      <vt:lpstr>PowerPoint Presentation</vt:lpstr>
      <vt:lpstr>Welcome to Medlytics!</vt:lpstr>
      <vt:lpstr>Welcome to Medlytics!</vt:lpstr>
      <vt:lpstr>Welcome to Medlytics!</vt:lpstr>
      <vt:lpstr>Weekly Schedule</vt:lpstr>
      <vt:lpstr>Rules and Expectations</vt:lpstr>
      <vt:lpstr>Introductions</vt:lpstr>
      <vt:lpstr>Zoom Exercises: Raising Your Hand, etc…</vt:lpstr>
      <vt:lpstr>Zoom Exercises: Instructors Posting Polls</vt:lpstr>
      <vt:lpstr>Zoom Exercises: Breakout Rooms </vt:lpstr>
      <vt:lpstr>Introductory Ice Breaker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Joel Grimm</dc:creator>
  <cp:keywords/>
  <dc:description/>
  <cp:lastModifiedBy>Jordan Montgomery</cp:lastModifiedBy>
  <cp:revision>144</cp:revision>
  <cp:lastPrinted>2001-06-18T18:57:59Z</cp:lastPrinted>
  <dcterms:created xsi:type="dcterms:W3CDTF">2019-03-14T14:36:12Z</dcterms:created>
  <dcterms:modified xsi:type="dcterms:W3CDTF">2020-08-10T18:47:08Z</dcterms:modified>
  <cp:category/>
</cp:coreProperties>
</file>